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5"/>
  </p:notesMasterIdLst>
  <p:handoutMasterIdLst>
    <p:handoutMasterId r:id="rId26"/>
  </p:handoutMasterIdLst>
  <p:sldIdLst>
    <p:sldId id="274" r:id="rId3"/>
    <p:sldId id="276" r:id="rId4"/>
    <p:sldId id="353" r:id="rId5"/>
    <p:sldId id="389" r:id="rId6"/>
    <p:sldId id="395" r:id="rId7"/>
    <p:sldId id="394" r:id="rId8"/>
    <p:sldId id="397" r:id="rId9"/>
    <p:sldId id="396" r:id="rId10"/>
    <p:sldId id="432" r:id="rId11"/>
    <p:sldId id="398" r:id="rId12"/>
    <p:sldId id="399" r:id="rId13"/>
    <p:sldId id="403" r:id="rId14"/>
    <p:sldId id="400" r:id="rId15"/>
    <p:sldId id="411" r:id="rId16"/>
    <p:sldId id="401" r:id="rId17"/>
    <p:sldId id="426" r:id="rId18"/>
    <p:sldId id="433" r:id="rId19"/>
    <p:sldId id="434" r:id="rId20"/>
    <p:sldId id="349" r:id="rId21"/>
    <p:sldId id="412" r:id="rId22"/>
    <p:sldId id="413" r:id="rId23"/>
    <p:sldId id="414" r:id="rId2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115" d="100"/>
          <a:sy n="115" d="100"/>
        </p:scale>
        <p:origin x="126" y="13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2016-12-09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2016-12-09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32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416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77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717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352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60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500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62393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690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91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02266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19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82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2016-12-09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2016-12-09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150/First-Steps-in-Cod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0.png"/><Relationship Id="rId7" Type="http://schemas.openxmlformats.org/officeDocument/2006/relationships/image" Target="../media/image33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43.pn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idea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Първи стъпки в кодирането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/>
          </a:bodyPr>
          <a:lstStyle/>
          <a:p>
            <a:r>
              <a:rPr lang="bg-BG" dirty="0" smtClean="0"/>
              <a:t>Да напишем първата си програма със </a:t>
            </a:r>
            <a:r>
              <a:rPr lang="en-US" dirty="0" smtClean="0"/>
              <a:t>Java </a:t>
            </a:r>
            <a:r>
              <a:rPr lang="bg-BG" dirty="0" smtClean="0"/>
              <a:t>и </a:t>
            </a:r>
            <a:r>
              <a:rPr lang="en-US" dirty="0" smtClean="0"/>
              <a:t>IntelliJ IDEA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447" y="3906914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Picture 2" descr="http://www.bravr.com/wp-content/uploads/178974500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443" y="4519254"/>
            <a:ext cx="3349094" cy="1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 rot="576164">
            <a:off x="4915958" y="3709530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0323599" cy="525279"/>
          </a:xfrm>
        </p:spPr>
        <p:txBody>
          <a:bodyPr>
            <a:normAutofit fontScale="85000" lnSpcReduction="10000"/>
          </a:bodyPr>
          <a:lstStyle/>
          <a:p>
            <a:pPr lvl="1">
              <a:lnSpc>
                <a:spcPct val="110000"/>
              </a:lnSpc>
            </a:pPr>
            <a:r>
              <a:rPr lang="en-US" dirty="0" smtClean="0"/>
              <a:t>[Create project from template]</a:t>
            </a:r>
            <a:r>
              <a:rPr lang="en-US" dirty="0" smtClean="0">
                <a:sym typeface="Wingdings" panose="05000000000000000000" pitchFamily="2" charset="2"/>
              </a:rPr>
              <a:t>[Command Line </a:t>
            </a:r>
            <a:r>
              <a:rPr lang="en-US" dirty="0">
                <a:sym typeface="Wingdings" panose="05000000000000000000" pitchFamily="2" charset="2"/>
              </a:rPr>
              <a:t>App</a:t>
            </a:r>
            <a:r>
              <a:rPr lang="en-US" dirty="0" smtClean="0">
                <a:sym typeface="Wingdings" panose="05000000000000000000" pitchFamily="2" charset="2"/>
              </a:rPr>
              <a:t>]</a:t>
            </a:r>
            <a:r>
              <a:rPr lang="en-US" dirty="0" smtClean="0"/>
              <a:t>[Finish]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конзолна програма</a:t>
            </a:r>
            <a:r>
              <a:rPr lang="en-US" dirty="0" smtClean="0"/>
              <a:t> (2)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65812" y="3505200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</a:t>
            </a:r>
            <a:endParaRPr lang="bg-BG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72" y="1796930"/>
            <a:ext cx="4836660" cy="4355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16" y="1781690"/>
            <a:ext cx="4836660" cy="43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4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Сорс кодът на програма се пише в секцията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main(string[]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args)</a:t>
            </a:r>
          </a:p>
          <a:p>
            <a:pPr lvl="1"/>
            <a:r>
              <a:rPr lang="bg-BG" sz="3000" dirty="0" smtClean="0"/>
              <a:t>Между отварящата и затварящата скоба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3000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 smtClean="0"/>
              <a:t>Натиснете </a:t>
            </a:r>
            <a:r>
              <a:rPr lang="en-US" sz="3000" dirty="0" smtClean="0"/>
              <a:t>[Enter] </a:t>
            </a:r>
            <a:r>
              <a:rPr lang="bg-BG" sz="3000" dirty="0" smtClean="0"/>
              <a:t>след отварящата </a:t>
            </a:r>
            <a:r>
              <a:rPr lang="bg-BG" sz="3000" dirty="0"/>
              <a:t>скоба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 smtClean="0"/>
              <a:t>Кодът на програмата се пише отместен навътре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 на програмен код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613" y="1524000"/>
            <a:ext cx="6757386" cy="455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8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Напишете следния код: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 на програмен код (2)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881863" y="1219200"/>
            <a:ext cx="6172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System.out.println("Hello Java");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1970283"/>
            <a:ext cx="6782267" cy="45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43967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bg-BG" sz="2800" dirty="0" smtClean="0"/>
              <a:t>За стартиране на програмата натиснете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[Ctrl + Shift + F10]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bg-BG" sz="2800" dirty="0" smtClean="0"/>
              <a:t>Ако няма грешки, програмата ще се изпълни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bg-BG" sz="2800" dirty="0" smtClean="0"/>
              <a:t>Резултатът ще се изпише на конзолата (отдолу):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на програмата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2658570"/>
            <a:ext cx="5880805" cy="396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1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Тествайте кода си в онлайн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judge.softuni.bg/Contests/150/First-Steps-in-Coding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Тестване на програмата в </a:t>
            </a:r>
            <a:r>
              <a:rPr lang="en-US" dirty="0" smtClean="0"/>
              <a:t>Judge</a:t>
            </a:r>
            <a:endParaRPr lang="en-US" dirty="0"/>
          </a:p>
        </p:txBody>
      </p:sp>
      <p:pic>
        <p:nvPicPr>
          <p:cNvPr id="7170" name="Picture 2" descr="D:\junk\ShareX\2016-05\2016-05-03_23-14-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419" y="2440532"/>
            <a:ext cx="5644810" cy="418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87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Писане извън тялото на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ain()</a:t>
            </a:r>
            <a:r>
              <a:rPr lang="bg-BG" dirty="0" smtClean="0"/>
              <a:t> метода: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Бъркане на малки и главни букви: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Липса на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 smtClean="0"/>
              <a:t> </a:t>
            </a:r>
            <a:r>
              <a:rPr lang="bg-BG" dirty="0" smtClean="0"/>
              <a:t>в края на всяка команда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Липсваща кавичка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bg-BG" dirty="0" smtClean="0"/>
              <a:t> или липсваща скоба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smtClean="0"/>
              <a:t> </a:t>
            </a:r>
            <a:r>
              <a:rPr lang="bg-BG" dirty="0" smtClean="0"/>
              <a:t>или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Типични грешки в </a:t>
            </a:r>
            <a:r>
              <a:rPr lang="en-US" dirty="0" smtClean="0"/>
              <a:t>Java </a:t>
            </a:r>
            <a:r>
              <a:rPr lang="bg-BG" dirty="0" smtClean="0"/>
              <a:t>програмите</a:t>
            </a:r>
            <a:endParaRPr lang="en-US" dirty="0"/>
          </a:p>
        </p:txBody>
      </p:sp>
      <p:pic>
        <p:nvPicPr>
          <p:cNvPr id="8194" name="Picture 2" descr="D:\junk\ShareX\2016-05\2016-05-03_23-56-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42" y="1924450"/>
            <a:ext cx="5105400" cy="49913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195" name="Picture 3" descr="D:\junk\ShareX\2016-05\2016-05-03_23-56-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41" y="3348777"/>
            <a:ext cx="5105402" cy="40563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196" name="Picture 4" descr="D:\junk\ShareX\2016-05\2016-05-03_23-56-3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653" y="3338940"/>
            <a:ext cx="4875082" cy="406258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197" name="Picture 5" descr="D:\junk\ShareX\2016-05\2016-05-03_23-56-4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36" y="4735559"/>
            <a:ext cx="5102506" cy="41054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198" name="Picture 6" descr="D:\junk\ShareX\2016-05\2016-05-03_23-56-5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38" y="6056421"/>
            <a:ext cx="5105403" cy="40342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199" name="Picture 7" descr="D:\junk\ShareX\2016-05\2016-05-03_23-57-0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119" y="6027661"/>
            <a:ext cx="4826616" cy="44382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84280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junk\ShareX\2016-05\2016-05-03_21-58-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18" y="685800"/>
            <a:ext cx="5431528" cy="365759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програмки със </a:t>
            </a: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Упражнения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8" name="Picture 2" descr="D:\junk\ShareX\2016-05\2016-05-03_23-14-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2" y="1295400"/>
            <a:ext cx="4685030" cy="347664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junk\ShareX\2016-05\2016-05-03_21-33-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368660"/>
            <a:ext cx="3352800" cy="185348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16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5410200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Да направим графична програмка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514600"/>
            <a:ext cx="43719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2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13" y="1143000"/>
            <a:ext cx="5141999" cy="2329166"/>
          </a:xfrm>
        </p:spPr>
        <p:txBody>
          <a:bodyPr anchor="ctr" anchorCtr="0">
            <a:normAutofit fontScale="92500" lnSpcReduction="10000"/>
          </a:bodyPr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Конзолните приложения</a:t>
            </a:r>
            <a:r>
              <a:rPr lang="bg-BG" dirty="0" smtClean="0"/>
              <a:t> четат входните си данни и отпечатват изхода си на текстова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конзола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терминал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и настолни приложения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9013" y="3899647"/>
            <a:ext cx="5141999" cy="2289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24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400" dirty="0">
                <a:solidFill>
                  <a:srgbClr val="FBEEC9">
                    <a:lumMod val="75000"/>
                  </a:srgbClr>
                </a:solidFill>
              </a:rPr>
              <a:t>Настолните (</a:t>
            </a: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desktop) </a:t>
            </a:r>
            <a:r>
              <a:rPr lang="bg-BG" sz="3400" dirty="0">
                <a:solidFill>
                  <a:srgbClr val="FBEEC9">
                    <a:lumMod val="75000"/>
                  </a:srgbClr>
                </a:solidFill>
              </a:rPr>
              <a:t>приложения</a:t>
            </a:r>
            <a:r>
              <a:rPr lang="bg-BG" sz="3400" dirty="0">
                <a:solidFill>
                  <a:prstClr val="white"/>
                </a:solidFill>
              </a:rPr>
              <a:t> имат графичен потребителски интерфейс (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GUI</a:t>
            </a:r>
            <a:r>
              <a:rPr lang="en-US" sz="340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9" name="Picture 3" descr="D:\junk\ShareX\2016-05\2016-05-03_21-33-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102" y="1289884"/>
            <a:ext cx="5506310" cy="218089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02" y="4049213"/>
            <a:ext cx="5506310" cy="214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0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998413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Програмиране</a:t>
            </a:r>
            <a:r>
              <a:rPr lang="bg-BG" sz="3200" dirty="0" smtClean="0"/>
              <a:t> означава да пишеш</a:t>
            </a:r>
            <a:r>
              <a:rPr lang="en-US" sz="3200" dirty="0" smtClean="0"/>
              <a:t> </a:t>
            </a:r>
            <a:r>
              <a:rPr lang="bg-BG" sz="3200" dirty="0" smtClean="0"/>
              <a:t>команди за компютъра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Компютърна програма е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поредица команди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Използва се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език за програмиране </a:t>
            </a:r>
            <a:r>
              <a:rPr lang="bg-BG" sz="3000" dirty="0" smtClean="0"/>
              <a:t>(например </a:t>
            </a:r>
            <a:r>
              <a:rPr lang="en-US" sz="3000" dirty="0" smtClean="0"/>
              <a:t>Java</a:t>
            </a:r>
            <a:r>
              <a:rPr lang="bg-BG" sz="3000" dirty="0" smtClean="0"/>
              <a:t>)</a:t>
            </a:r>
            <a:r>
              <a:rPr lang="en-US" sz="3000" dirty="0" smtClean="0"/>
              <a:t> +</a:t>
            </a:r>
            <a:r>
              <a:rPr lang="bg-BG" sz="3000" dirty="0" smtClean="0"/>
              <a:t/>
            </a:r>
            <a:br>
              <a:rPr lang="bg-BG" sz="3000" dirty="0" smtClean="0"/>
            </a:b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среда за разработка </a:t>
            </a:r>
            <a:r>
              <a:rPr lang="bg-BG" sz="3000" dirty="0" smtClean="0"/>
              <a:t>(например </a:t>
            </a:r>
            <a:r>
              <a:rPr lang="en-US" sz="3000" dirty="0" smtClean="0"/>
              <a:t>IntelliJ IDEA)</a:t>
            </a:r>
          </a:p>
          <a:p>
            <a:pPr>
              <a:lnSpc>
                <a:spcPct val="100000"/>
              </a:lnSpc>
            </a:pPr>
            <a:r>
              <a:rPr lang="bg-BG" sz="3200" dirty="0" smtClean="0"/>
              <a:t>В </a:t>
            </a:r>
            <a:r>
              <a:rPr lang="en-US" sz="3200" dirty="0" smtClean="0"/>
              <a:t>Java </a:t>
            </a:r>
            <a:r>
              <a:rPr lang="bg-BG" sz="3200" dirty="0" smtClean="0"/>
              <a:t>командите се пишат в</a:t>
            </a:r>
            <a:r>
              <a:rPr lang="en-US" sz="3200" dirty="0" smtClean="0"/>
              <a:t> </a:t>
            </a:r>
            <a:r>
              <a:rPr lang="bg-BG" sz="3200" dirty="0" smtClean="0"/>
              <a:t>частта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main(…)</a:t>
            </a:r>
            <a:endParaRPr lang="en-US" sz="3200" dirty="0" smtClean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marL="377887" lvl="1" indent="0">
              <a:lnSpc>
                <a:spcPct val="100000"/>
              </a:lnSpc>
              <a:buNone/>
            </a:pPr>
            <a:endParaRPr lang="en-US" sz="30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sz="3000" dirty="0" smtClean="0"/>
              <a:t>Печатаме с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System.out.println(…)</a:t>
            </a:r>
            <a:r>
              <a:rPr lang="en-US" sz="3000" dirty="0" smtClean="0"/>
              <a:t>, </a:t>
            </a:r>
            <a:r>
              <a:rPr lang="bg-BG" sz="3000" dirty="0" smtClean="0"/>
              <a:t>стартираме с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[Ctrl+Shift+F10]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124" y="3247826"/>
            <a:ext cx="2786628" cy="206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33989" y="4114800"/>
            <a:ext cx="721782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main(String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args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System.out.println("Hello");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570998" cy="553001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bg-BG" dirty="0"/>
              <a:t>Какво означава да програмираме?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Първа програмка със </a:t>
            </a:r>
            <a:r>
              <a:rPr lang="en-US" dirty="0" smtClean="0"/>
              <a:t>Java </a:t>
            </a:r>
            <a:r>
              <a:rPr lang="bg-BG" dirty="0" smtClean="0"/>
              <a:t>и </a:t>
            </a:r>
            <a:r>
              <a:rPr lang="en-US" dirty="0" smtClean="0"/>
              <a:t>IntelliJ IDEA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направим конзолна програма</a:t>
            </a:r>
          </a:p>
          <a:p>
            <a:pPr marL="712788" lvl="1" indent="-409575"/>
            <a:r>
              <a:rPr lang="bg-BG" dirty="0" smtClean="0"/>
              <a:t>Създаване на конзолна </a:t>
            </a:r>
            <a:r>
              <a:rPr lang="en-US" dirty="0" smtClean="0"/>
              <a:t>Java </a:t>
            </a:r>
            <a:r>
              <a:rPr lang="bg-BG" dirty="0" smtClean="0"/>
              <a:t>програма</a:t>
            </a:r>
          </a:p>
          <a:p>
            <a:pPr marL="712788" lvl="1" indent="-409575"/>
            <a:r>
              <a:rPr lang="bg-BG" dirty="0" smtClean="0"/>
              <a:t>Стартиране на програмата</a:t>
            </a:r>
          </a:p>
          <a:p>
            <a:pPr marL="712788" lvl="1" indent="-409575"/>
            <a:r>
              <a:rPr lang="bg-BG" dirty="0" smtClean="0"/>
              <a:t>Тестване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95" y="1905000"/>
            <a:ext cx="3292917" cy="42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Първи стъпки в кодирането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Java</a:t>
            </a:r>
            <a:r>
              <a:rPr lang="en-US" sz="2000" dirty="0" smtClean="0">
                <a:hlinkClick r:id="rId4"/>
              </a:rPr>
              <a:t>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en-US" sz="2900" noProof="1" smtClean="0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46515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84114"/>
            <a:ext cx="8938472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Какво означава</a:t>
            </a:r>
            <a:br>
              <a:rPr lang="bg-BG" dirty="0" smtClean="0"/>
            </a:br>
            <a:r>
              <a:rPr lang="bg-BG" dirty="0" smtClean="0"/>
              <a:t>"да програмираме"?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88" y="921714"/>
            <a:ext cx="3524026" cy="3637568"/>
          </a:xfrm>
          <a:prstGeom prst="rect">
            <a:avLst/>
          </a:prstGeom>
        </p:spPr>
      </p:pic>
      <p:pic>
        <p:nvPicPr>
          <p:cNvPr id="2050" name="Picture 2" descr="http://leusd.scoa.schoolfusion.us/modules/groups/homepagefiles/cms/568543/Image/codingBl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5" y="1150314"/>
            <a:ext cx="3577914" cy="3180368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902" y="2044682"/>
            <a:ext cx="3790950" cy="213273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означава "програмиране"?</a:t>
            </a:r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Да 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програмираме</a:t>
            </a:r>
            <a:r>
              <a:rPr lang="bg-BG" dirty="0" smtClean="0"/>
              <a:t>" означава да даваме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команди</a:t>
            </a:r>
            <a:r>
              <a:rPr lang="bg-BG" dirty="0" smtClean="0"/>
              <a:t> на компютъра какво да прави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Командите се подреждат една след друга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Така те образуват 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компютърна програма</a:t>
            </a:r>
            <a:r>
              <a:rPr lang="bg-BG" dirty="0" smtClean="0"/>
              <a:t>"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Компютърната програма е поредица от команди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Програмите се пишат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език за програмиране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dirty="0" smtClean="0"/>
              <a:t>C#, Java, JavaScript</a:t>
            </a:r>
            <a:r>
              <a:rPr lang="bg-BG" dirty="0" smtClean="0"/>
              <a:t>,</a:t>
            </a:r>
            <a:r>
              <a:rPr lang="en-US" dirty="0" smtClean="0"/>
              <a:t> Python, PHP</a:t>
            </a:r>
            <a:r>
              <a:rPr lang="bg-BG" dirty="0" smtClean="0"/>
              <a:t>, </a:t>
            </a:r>
            <a:r>
              <a:rPr lang="en-US" dirty="0" smtClean="0"/>
              <a:t>C</a:t>
            </a:r>
            <a:r>
              <a:rPr lang="bg-BG" dirty="0" smtClean="0"/>
              <a:t>, </a:t>
            </a:r>
            <a:r>
              <a:rPr lang="en-US" dirty="0" smtClean="0"/>
              <a:t>C++, </a:t>
            </a:r>
            <a:r>
              <a:rPr lang="bg-BG" dirty="0" smtClean="0"/>
              <a:t>…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Използва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среда за програмиране </a:t>
            </a:r>
            <a:r>
              <a:rPr lang="bg-BG" dirty="0" smtClean="0"/>
              <a:t>(например </a:t>
            </a:r>
            <a:r>
              <a:rPr lang="en-US" dirty="0" smtClean="0"/>
              <a:t>IntelliJ IDEA)</a:t>
            </a:r>
            <a:endParaRPr lang="bg-BG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Програма, която намира лицето на триъгълник:</a:t>
            </a:r>
          </a:p>
          <a:p>
            <a:endParaRPr lang="bg-BG" sz="3200" dirty="0"/>
          </a:p>
          <a:p>
            <a:pPr>
              <a:spcBef>
                <a:spcPts val="1200"/>
              </a:spcBef>
            </a:pPr>
            <a:r>
              <a:rPr lang="bg-BG" sz="3200" dirty="0" smtClean="0"/>
              <a:t>Програма, която проверява дали една дума се съдържа в друга:</a:t>
            </a:r>
            <a:endParaRPr lang="bg-BG" sz="3200" dirty="0"/>
          </a:p>
          <a:p>
            <a:pPr marL="0" indent="0">
              <a:spcBef>
                <a:spcPts val="0"/>
              </a:spcBef>
              <a:buNone/>
            </a:pPr>
            <a:endParaRPr lang="bg-BG" sz="3200" dirty="0"/>
          </a:p>
          <a:p>
            <a:pPr>
              <a:spcBef>
                <a:spcPts val="0"/>
              </a:spcBef>
            </a:pPr>
            <a:r>
              <a:rPr lang="bg-BG" sz="3200" dirty="0"/>
              <a:t>Програма, която </a:t>
            </a:r>
            <a:r>
              <a:rPr lang="bg-BG" sz="3200" dirty="0" smtClean="0"/>
              <a:t>конвертира от </a:t>
            </a:r>
            <a:r>
              <a:rPr lang="bg-BG" sz="3200" dirty="0"/>
              <a:t>левове в евро</a:t>
            </a:r>
            <a:r>
              <a:rPr lang="bg-BG" sz="3200" dirty="0" smtClean="0"/>
              <a:t>: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Компютърна програма – примери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2624" y="3271152"/>
            <a:ext cx="1082357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System.out.println("gosho".contains("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go"));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2624" y="1869757"/>
            <a:ext cx="1082357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System.out.println((base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81036" y="4434511"/>
            <a:ext cx="1082357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leva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Double.parseDouble(console.nextLine());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euro = leva / 1.95583;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ystem.out.println(euro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31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Програма</a:t>
            </a:r>
            <a:r>
              <a:rPr lang="bg-BG" dirty="0"/>
              <a:t> == последователност от команди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Съдържа команди, </a:t>
            </a:r>
            <a:r>
              <a:rPr lang="bg-BG" dirty="0" smtClean="0"/>
              <a:t>пресмятания, проверки</a:t>
            </a:r>
            <a:r>
              <a:rPr lang="bg-BG" dirty="0"/>
              <a:t>, </a:t>
            </a:r>
            <a:r>
              <a:rPr lang="bg-BG" dirty="0" smtClean="0"/>
              <a:t>повторения, …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Програмите </a:t>
            </a:r>
            <a:r>
              <a:rPr lang="bg-BG" dirty="0"/>
              <a:t>се пишат </a:t>
            </a:r>
            <a:r>
              <a:rPr lang="bg-BG" dirty="0" smtClean="0"/>
              <a:t>в текстов формат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Текстът на програмата се нарича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bg-BG" dirty="0" smtClean="0"/>
              <a:t>Сорс кодът се компилира до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изпълним файл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.java</a:t>
            </a:r>
            <a:r>
              <a:rPr lang="en-US" dirty="0" smtClean="0"/>
              <a:t> </a:t>
            </a:r>
            <a:r>
              <a:rPr lang="bg-BG" dirty="0" smtClean="0">
                <a:sym typeface="Wingdings" panose="05000000000000000000" pitchFamily="2" charset="2"/>
              </a:rPr>
              <a:t>се компилира до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Main.class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Или се изпълнява директно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dirty="0" smtClean="0"/>
              <a:t>JavaScript</a:t>
            </a:r>
            <a:r>
              <a:rPr lang="bg-BG" dirty="0" smtClean="0"/>
              <a:t> сорс кодът се изпълнява от уеб браузъра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Компютърни програми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8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199200"/>
            <a:ext cx="10363200" cy="820600"/>
          </a:xfrm>
        </p:spPr>
        <p:txBody>
          <a:bodyPr/>
          <a:lstStyle/>
          <a:p>
            <a:r>
              <a:rPr lang="bg-BG" dirty="0" smtClean="0"/>
              <a:t>Да направим конзолна програмка</a:t>
            </a:r>
            <a:endParaRPr lang="en-US" dirty="0"/>
          </a:p>
        </p:txBody>
      </p:sp>
      <p:pic>
        <p:nvPicPr>
          <p:cNvPr id="1027" name="Picture 3" descr="D:\junk\ShareX\2016-05\2016-05-03_21-33-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058" y="838201"/>
            <a:ext cx="7755346" cy="4287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00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За да програмирате, ви трябва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среда за разработка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Integrated Development Environment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IDE</a:t>
            </a:r>
            <a:r>
              <a:rPr lang="en-US" dirty="0" smtClean="0"/>
              <a:t>)</a:t>
            </a:r>
          </a:p>
          <a:p>
            <a:pPr lvl="1"/>
            <a:r>
              <a:rPr lang="bg-BG" dirty="0" smtClean="0"/>
              <a:t>За </a:t>
            </a:r>
            <a:r>
              <a:rPr lang="en-US" dirty="0">
                <a:sym typeface="Wingdings" panose="05000000000000000000" pitchFamily="2" charset="2"/>
              </a:rPr>
              <a:t>Java  </a:t>
            </a:r>
            <a:r>
              <a:rPr lang="en-US" dirty="0" smtClean="0">
                <a:sym typeface="Wingdings" panose="05000000000000000000" pitchFamily="2" charset="2"/>
              </a:rPr>
              <a:t>IntelliJ; </a:t>
            </a:r>
            <a:r>
              <a:rPr lang="bg-BG" dirty="0" smtClean="0">
                <a:sym typeface="Wingdings" panose="05000000000000000000" pitchFamily="2" charset="2"/>
              </a:rPr>
              <a:t>за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/>
              <a:t>C# </a:t>
            </a:r>
            <a:r>
              <a:rPr lang="en-US" dirty="0">
                <a:sym typeface="Wingdings" panose="05000000000000000000" pitchFamily="2" charset="2"/>
              </a:rPr>
              <a:t> Visual Studio; </a:t>
            </a:r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PHP  PHP Storm</a:t>
            </a:r>
            <a:endParaRPr lang="bg-BG" dirty="0" smtClean="0"/>
          </a:p>
          <a:p>
            <a:r>
              <a:rPr lang="bg-BG" dirty="0" smtClean="0"/>
              <a:t>Инсталирайте си </a:t>
            </a:r>
            <a:r>
              <a:rPr lang="en-US" dirty="0" err="1" smtClean="0"/>
              <a:t>JetBrains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IntelliJ IDEA </a:t>
            </a:r>
            <a:r>
              <a:rPr lang="en-US" dirty="0" smtClean="0"/>
              <a:t>Community 2016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://www.jetbrains.com/idea/</a:t>
            </a:r>
            <a:endParaRPr lang="bg-BG" dirty="0" smtClean="0"/>
          </a:p>
          <a:p>
            <a:r>
              <a:rPr lang="bg-BG" dirty="0" smtClean="0"/>
              <a:t>Под </a:t>
            </a:r>
            <a:r>
              <a:rPr lang="en-US" dirty="0" smtClean="0"/>
              <a:t>Linux </a:t>
            </a:r>
            <a:r>
              <a:rPr lang="bg-BG" dirty="0" smtClean="0"/>
              <a:t>и </a:t>
            </a:r>
            <a:r>
              <a:rPr lang="en-US" dirty="0" smtClean="0"/>
              <a:t>Mac OS X </a:t>
            </a:r>
            <a:r>
              <a:rPr lang="bg-BG" dirty="0" smtClean="0"/>
              <a:t>може също да се ползва </a:t>
            </a:r>
            <a:r>
              <a:rPr lang="en-US" dirty="0" smtClean="0"/>
              <a:t>IntelliJ IDE</a:t>
            </a:r>
            <a:r>
              <a:rPr lang="en-US" dirty="0"/>
              <a:t>A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Среда за разработка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5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7703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Стартирайте</a:t>
            </a:r>
            <a:r>
              <a:rPr lang="en-US" dirty="0"/>
              <a:t> </a:t>
            </a:r>
            <a:r>
              <a:rPr lang="en-US" dirty="0" smtClean="0"/>
              <a:t>IntelliJ IDEA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Нов проект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[Create New Project</a:t>
            </a:r>
            <a:r>
              <a:rPr lang="en-US" dirty="0" smtClean="0">
                <a:sym typeface="Wingdings" panose="05000000000000000000" pitchFamily="2" charset="2"/>
              </a:rPr>
              <a:t>]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конзолна програма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8"/>
          <a:stretch/>
        </p:blipFill>
        <p:spPr>
          <a:xfrm>
            <a:off x="4258412" y="1462245"/>
            <a:ext cx="6941400" cy="494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3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1101</Words>
  <Application>Microsoft Office PowerPoint</Application>
  <PresentationFormat>Custom</PresentationFormat>
  <Paragraphs>195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Consolas</vt:lpstr>
      <vt:lpstr>Wingdings</vt:lpstr>
      <vt:lpstr>Wingdings 2</vt:lpstr>
      <vt:lpstr>SoftUni 16x9</vt:lpstr>
      <vt:lpstr>Първи стъпки в кодирането</vt:lpstr>
      <vt:lpstr>Съдържание</vt:lpstr>
      <vt:lpstr>Какво означава "да програмираме"?</vt:lpstr>
      <vt:lpstr>Какво означава "програмиране"?</vt:lpstr>
      <vt:lpstr>Компютърна програма – примери</vt:lpstr>
      <vt:lpstr>Компютърни програми</vt:lpstr>
      <vt:lpstr>Да направим конзолна програмка</vt:lpstr>
      <vt:lpstr>Среда за разработка</vt:lpstr>
      <vt:lpstr>Създаване на конзолна програма</vt:lpstr>
      <vt:lpstr>Създаване на конзолна програма (2)</vt:lpstr>
      <vt:lpstr>Писане на програмен код</vt:lpstr>
      <vt:lpstr>Писане на програмен код (2)</vt:lpstr>
      <vt:lpstr>Стартиране на програмата</vt:lpstr>
      <vt:lpstr>Тестване на програмата в Judge</vt:lpstr>
      <vt:lpstr>Типични грешки в Java програмите</vt:lpstr>
      <vt:lpstr>Конзолни програмки със Java</vt:lpstr>
      <vt:lpstr>Да направим графична програмка</vt:lpstr>
      <vt:lpstr>Конзолни и настолни приложения</vt:lpstr>
      <vt:lpstr>Какво научихме днес?</vt:lpstr>
      <vt:lpstr>Първи стъпки в кодирането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Първи стъпки в кодирането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2016-12-09T12:43:22Z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